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94" r:id="rId9"/>
    <p:sldId id="292" r:id="rId10"/>
    <p:sldId id="293" r:id="rId11"/>
    <p:sldId id="262" r:id="rId12"/>
    <p:sldId id="273" r:id="rId13"/>
    <p:sldId id="274" r:id="rId14"/>
    <p:sldId id="275" r:id="rId15"/>
    <p:sldId id="278" r:id="rId16"/>
    <p:sldId id="279" r:id="rId17"/>
    <p:sldId id="280" r:id="rId18"/>
    <p:sldId id="281" r:id="rId19"/>
    <p:sldId id="283" r:id="rId20"/>
    <p:sldId id="282" r:id="rId21"/>
    <p:sldId id="284" r:id="rId22"/>
    <p:sldId id="286" r:id="rId23"/>
    <p:sldId id="287" r:id="rId24"/>
    <p:sldId id="288" r:id="rId25"/>
    <p:sldId id="289" r:id="rId26"/>
    <p:sldId id="264" r:id="rId27"/>
    <p:sldId id="265" r:id="rId28"/>
    <p:sldId id="276" r:id="rId29"/>
    <p:sldId id="277" r:id="rId30"/>
    <p:sldId id="266" r:id="rId31"/>
    <p:sldId id="270" r:id="rId32"/>
    <p:sldId id="271" r:id="rId33"/>
    <p:sldId id="267" r:id="rId34"/>
    <p:sldId id="268" r:id="rId35"/>
    <p:sldId id="26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B06E5-F08D-4BC1-A24C-11BC3817B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Präsentation Cocktailmaschine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A48696-98B7-48A3-9423-136D42164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Im Modul: Ausgewählte Themen der Automatisierungstechnik</a:t>
            </a:r>
          </a:p>
          <a:p>
            <a:r>
              <a:rPr lang="de-DE" dirty="0"/>
              <a:t>Prüfer: Prof. Dr.-Ing Jens Jäkel</a:t>
            </a:r>
          </a:p>
          <a:p>
            <a:r>
              <a:rPr lang="de-DE" dirty="0"/>
              <a:t>Datum: 25.09.2023</a:t>
            </a:r>
          </a:p>
        </p:txBody>
      </p:sp>
    </p:spTree>
    <p:extLst>
      <p:ext uri="{BB962C8B-B14F-4D97-AF65-F5344CB8AC3E}">
        <p14:creationId xmlns:p14="http://schemas.microsoft.com/office/powerpoint/2010/main" val="367598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0D827-5C73-A6F1-5B86-A98DA08F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Aufgetretene Probleme und Fehler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55BE3F-6AAE-EFAF-E60A-B1D933BBC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unzureichend beachtete Toleranzen</a:t>
            </a:r>
          </a:p>
          <a:p>
            <a:r>
              <a:rPr lang="de-DE" dirty="0"/>
              <a:t>Befestigung des Zahnrades auf der Motorwelle</a:t>
            </a:r>
          </a:p>
          <a:p>
            <a:r>
              <a:rPr lang="de-DE" dirty="0"/>
              <a:t>Eis landete nur teilweise </a:t>
            </a:r>
            <a:r>
              <a:rPr lang="de-DE"/>
              <a:t>im Becher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549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F4652-F710-45C2-9B2B-1B714DBC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EC8DC-8203-4A6D-B740-A8AC298D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Außenwandgestaltung:</a:t>
            </a:r>
          </a:p>
          <a:p>
            <a:r>
              <a:rPr lang="de-DE" dirty="0"/>
              <a:t>„Industrial Look“ </a:t>
            </a:r>
          </a:p>
          <a:p>
            <a:r>
              <a:rPr lang="de-DE" dirty="0"/>
              <a:t>schlichter Grundton + farbige Akzente</a:t>
            </a:r>
          </a:p>
          <a:p>
            <a:r>
              <a:rPr lang="de-DE" dirty="0"/>
              <a:t>Backsteinmuster</a:t>
            </a:r>
          </a:p>
          <a:p>
            <a:r>
              <a:rPr lang="de-DE" dirty="0"/>
              <a:t>3D-Druck zur Verkleidung der vorderen Öffnung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9A0AA4-14ED-4BF3-A3E4-F484BBE65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0"/>
          <a:stretch/>
        </p:blipFill>
        <p:spPr>
          <a:xfrm rot="5400000">
            <a:off x="7142544" y="2323412"/>
            <a:ext cx="5615343" cy="22055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015C9C-669E-46C1-9C72-86B09B0FE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2" r="25178"/>
          <a:stretch/>
        </p:blipFill>
        <p:spPr>
          <a:xfrm rot="5400000">
            <a:off x="6259355" y="855947"/>
            <a:ext cx="2680414" cy="22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4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730FAB-1FBF-44E0-803A-6FB939F9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7C47A-581C-47E3-9437-D8E5F14A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Bildschirm und Layouts</a:t>
            </a:r>
          </a:p>
          <a:p>
            <a:r>
              <a:rPr lang="de-DE" dirty="0"/>
              <a:t>Bildschirm in Bildschirmhalterung</a:t>
            </a:r>
          </a:p>
          <a:p>
            <a:pPr lvl="1"/>
            <a:r>
              <a:rPr lang="de-DE" dirty="0"/>
              <a:t>Angenehme Bedienung</a:t>
            </a:r>
          </a:p>
          <a:p>
            <a:r>
              <a:rPr lang="de-DE" dirty="0"/>
              <a:t>benutzerfreundlich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leicht zu Bedienen</a:t>
            </a:r>
          </a:p>
          <a:p>
            <a:pPr lvl="1"/>
            <a:r>
              <a:rPr lang="de-DE" dirty="0"/>
              <a:t>Bedienung über Buttons</a:t>
            </a:r>
          </a:p>
          <a:p>
            <a:pPr lvl="1"/>
            <a:r>
              <a:rPr lang="de-DE" dirty="0"/>
              <a:t>Nutzung von Zeichen und wenigen Wörtern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365EB6-E38D-4B65-9D20-CF7A080BA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" r="8907" b="2462"/>
          <a:stretch/>
        </p:blipFill>
        <p:spPr>
          <a:xfrm>
            <a:off x="6588847" y="1066799"/>
            <a:ext cx="4458564" cy="40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B2EC7-FBC5-4C95-B024-A54E0803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96A84-1B66-468A-89EF-C363AC301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de-DE" dirty="0"/>
              <a:t>fünf Panelseiten</a:t>
            </a:r>
          </a:p>
          <a:p>
            <a:pPr lvl="1"/>
            <a:r>
              <a:rPr lang="de-DE" dirty="0"/>
              <a:t>Auswahl von Cocktail und Shot</a:t>
            </a:r>
          </a:p>
          <a:p>
            <a:pPr lvl="1"/>
            <a:r>
              <a:rPr lang="de-DE" dirty="0"/>
              <a:t>Auswahl von Eis und Größe</a:t>
            </a:r>
          </a:p>
          <a:p>
            <a:pPr lvl="1"/>
            <a:r>
              <a:rPr lang="de-DE" dirty="0"/>
              <a:t>Reinigungsseite</a:t>
            </a:r>
          </a:p>
          <a:p>
            <a:r>
              <a:rPr lang="de-DE" dirty="0"/>
              <a:t>orange als Grundfarbe</a:t>
            </a:r>
          </a:p>
          <a:p>
            <a:pPr>
              <a:lnSpc>
                <a:spcPct val="100000"/>
              </a:lnSpc>
            </a:pPr>
            <a:r>
              <a:rPr lang="de-DE" dirty="0"/>
              <a:t>wichtige Buttons farbig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   hervorgehoben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5DEB04-068C-43AE-B112-61A57977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22" y="1874666"/>
            <a:ext cx="6260757" cy="3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1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970F9-3160-41FA-9E6F-27F226AE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EACBF-9AEE-48E4-A769-08D321B4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LED-Beleuchtung</a:t>
            </a:r>
          </a:p>
          <a:p>
            <a:r>
              <a:rPr lang="de-DE" dirty="0"/>
              <a:t>Beleuchtung der vorderen Außenwand</a:t>
            </a:r>
          </a:p>
          <a:p>
            <a:r>
              <a:rPr lang="de-DE" dirty="0"/>
              <a:t>Farbe rot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Cocktail in Fertigung</a:t>
            </a:r>
          </a:p>
          <a:p>
            <a:r>
              <a:rPr lang="de-DE" dirty="0"/>
              <a:t>Farbe grün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Cocktail fertig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75B07B-F309-4C4C-B004-9E84E757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89" y="1204857"/>
            <a:ext cx="2609358" cy="42736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7147B7-4F93-4105-8593-6B4F9092F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8" b="8736"/>
          <a:stretch/>
        </p:blipFill>
        <p:spPr>
          <a:xfrm>
            <a:off x="9045987" y="1204857"/>
            <a:ext cx="2739444" cy="42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9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Steuerung</a:t>
            </a:r>
          </a:p>
          <a:p>
            <a:r>
              <a:rPr lang="de-DE" dirty="0"/>
              <a:t>Kompakt-SPS X20CP1382 </a:t>
            </a:r>
            <a:r>
              <a:rPr lang="de-DE" dirty="0" err="1"/>
              <a:t>Fa.B&amp;R</a:t>
            </a:r>
            <a:endParaRPr lang="de-DE" dirty="0"/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endParaRPr lang="de-DE" dirty="0"/>
          </a:p>
        </p:txBody>
      </p:sp>
      <p:pic>
        <p:nvPicPr>
          <p:cNvPr id="13" name="Inhaltsplatzhalter 10" descr="Ein Bild, das Elektrische Leitungen, Elektronik, Kabel, Maschine enthält.&#10;&#10;Automatisch generierte Beschreibung">
            <a:extLst>
              <a:ext uri="{FF2B5EF4-FFF2-40B4-BE49-F238E27FC236}">
                <a16:creationId xmlns:a16="http://schemas.microsoft.com/office/drawing/2014/main" id="{99DC13CB-DB66-4136-8EE9-B9F857E37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5396"/>
            <a:ext cx="4875213" cy="2369895"/>
          </a:xfrm>
        </p:spPr>
      </p:pic>
    </p:spTree>
    <p:extLst>
      <p:ext uri="{BB962C8B-B14F-4D97-AF65-F5344CB8AC3E}">
        <p14:creationId xmlns:p14="http://schemas.microsoft.com/office/powerpoint/2010/main" val="192478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HMI</a:t>
            </a:r>
          </a:p>
          <a:p>
            <a:r>
              <a:rPr lang="de-DE" dirty="0"/>
              <a:t>Power Panel 6PPT30 Fa. B&amp;R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Kompatibilität</a:t>
            </a:r>
          </a:p>
          <a:p>
            <a:endParaRPr lang="de-DE" dirty="0"/>
          </a:p>
        </p:txBody>
      </p:sp>
      <p:pic>
        <p:nvPicPr>
          <p:cNvPr id="7" name="Inhaltsplatzhalter 2" descr="Ein Bild, das Text, Elektronik, Messgerät, Maschine enthält.&#10;&#10;Automatisch generierte Beschreibung">
            <a:extLst>
              <a:ext uri="{FF2B5EF4-FFF2-40B4-BE49-F238E27FC236}">
                <a16:creationId xmlns:a16="http://schemas.microsoft.com/office/drawing/2014/main" id="{66A24CD2-D92B-4A3D-8FAA-4D1F96D0F8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74" y="2249488"/>
            <a:ext cx="1721665" cy="3541712"/>
          </a:xfrm>
        </p:spPr>
      </p:pic>
    </p:spTree>
    <p:extLst>
      <p:ext uri="{BB962C8B-B14F-4D97-AF65-F5344CB8AC3E}">
        <p14:creationId xmlns:p14="http://schemas.microsoft.com/office/powerpoint/2010/main" val="322108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Antriebstechnik</a:t>
            </a:r>
          </a:p>
          <a:p>
            <a:r>
              <a:rPr lang="de-DE" dirty="0"/>
              <a:t>Motor Fa. KNF Neuberger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2" descr="Ein Bild, das Elektrische Leitungen, Maschine, Elektronik, Elektrisches Bauelement enthält.&#10;&#10;Automatisch generierte Beschreibung">
            <a:extLst>
              <a:ext uri="{FF2B5EF4-FFF2-40B4-BE49-F238E27FC236}">
                <a16:creationId xmlns:a16="http://schemas.microsoft.com/office/drawing/2014/main" id="{735B1570-D027-43AA-85CE-3B6D4A0A1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6581"/>
            <a:ext cx="4875213" cy="2367525"/>
          </a:xfrm>
        </p:spPr>
      </p:pic>
    </p:spTree>
    <p:extLst>
      <p:ext uri="{BB962C8B-B14F-4D97-AF65-F5344CB8AC3E}">
        <p14:creationId xmlns:p14="http://schemas.microsoft.com/office/powerpoint/2010/main" val="44612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Antriebstechnik</a:t>
            </a:r>
          </a:p>
          <a:p>
            <a:r>
              <a:rPr lang="de-DE" dirty="0"/>
              <a:t>Motor mit Planetengetriebe der Fa. FAULHABER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Lager</a:t>
            </a:r>
          </a:p>
          <a:p>
            <a:endParaRPr lang="de-DE" dirty="0"/>
          </a:p>
        </p:txBody>
      </p:sp>
      <p:pic>
        <p:nvPicPr>
          <p:cNvPr id="5" name="Inhaltsplatzhalter 5" descr="Ein Bild, das Elektrische Leitungen, Zylinder, Kabel, Maschine enthält.&#10;&#10;Automatisch generierte Beschreibung">
            <a:extLst>
              <a:ext uri="{FF2B5EF4-FFF2-40B4-BE49-F238E27FC236}">
                <a16:creationId xmlns:a16="http://schemas.microsoft.com/office/drawing/2014/main" id="{2A1CC60A-9C88-4C9C-B923-8D3D2868C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835" y="2249488"/>
            <a:ext cx="1719943" cy="3541712"/>
          </a:xfrm>
        </p:spPr>
      </p:pic>
    </p:spTree>
    <p:extLst>
      <p:ext uri="{BB962C8B-B14F-4D97-AF65-F5344CB8AC3E}">
        <p14:creationId xmlns:p14="http://schemas.microsoft.com/office/powerpoint/2010/main" val="516836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Feldbus</a:t>
            </a:r>
          </a:p>
          <a:p>
            <a:r>
              <a:rPr lang="de-DE" dirty="0"/>
              <a:t>Ethernet Base-T 100 Mbit/s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SPS und HMI haben Ethernet</a:t>
            </a:r>
          </a:p>
          <a:p>
            <a:endParaRPr lang="de-DE" dirty="0"/>
          </a:p>
        </p:txBody>
      </p:sp>
      <p:pic>
        <p:nvPicPr>
          <p:cNvPr id="5" name="Inhaltsplatzhalter 2" descr="Ein Bild, das Fernsehen, Monitor, Display, Elektronik enthält.&#10;&#10;Automatisch generierte Beschreibung">
            <a:extLst>
              <a:ext uri="{FF2B5EF4-FFF2-40B4-BE49-F238E27FC236}">
                <a16:creationId xmlns:a16="http://schemas.microsoft.com/office/drawing/2014/main" id="{5FB41753-D76B-4478-87C8-7E9AA46E67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56" y="2972594"/>
            <a:ext cx="4533900" cy="2095500"/>
          </a:xfrm>
        </p:spPr>
      </p:pic>
    </p:spTree>
    <p:extLst>
      <p:ext uri="{BB962C8B-B14F-4D97-AF65-F5344CB8AC3E}">
        <p14:creationId xmlns:p14="http://schemas.microsoft.com/office/powerpoint/2010/main" val="340056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5A922-5803-49E4-B217-F09AA55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B4E60-31FD-47AF-9A80-407A37C6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Aufgabenverteilung</a:t>
            </a:r>
          </a:p>
          <a:p>
            <a:r>
              <a:rPr lang="de-DE" dirty="0"/>
              <a:t>2. Das Gehäuse</a:t>
            </a:r>
          </a:p>
          <a:p>
            <a:r>
              <a:rPr lang="de-DE" dirty="0"/>
              <a:t>3. Der 3D-Druck</a:t>
            </a:r>
          </a:p>
          <a:p>
            <a:r>
              <a:rPr lang="de-DE" dirty="0"/>
              <a:t>4. Die Gestaltung</a:t>
            </a:r>
          </a:p>
          <a:p>
            <a:r>
              <a:rPr lang="de-DE" dirty="0"/>
              <a:t>5. Die Auswahl der Elektronikkomponenten</a:t>
            </a:r>
          </a:p>
          <a:p>
            <a:r>
              <a:rPr lang="de-DE" dirty="0"/>
              <a:t>6. Die Verkabelung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73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0898" y="2097089"/>
            <a:ext cx="5350476" cy="40318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Lichtschranke E3Z R61 Fa. OMRON/STBTECH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40°C Betriebstemperatur</a:t>
            </a:r>
          </a:p>
          <a:p>
            <a:pPr lvl="1"/>
            <a:r>
              <a:rPr lang="de-DE" dirty="0"/>
              <a:t>Einstellbare Empfindlichkeit</a:t>
            </a:r>
          </a:p>
          <a:p>
            <a:pPr lvl="1"/>
            <a:r>
              <a:rPr lang="de-DE" dirty="0"/>
              <a:t>IP 67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1" descr="Ein Bild, das Boden, Im Haus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A10999A-EA7E-4B78-B807-20ED7CC55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1320" y="3077870"/>
            <a:ext cx="3194083" cy="1527845"/>
          </a:xfrm>
          <a:prstGeom prst="rect">
            <a:avLst/>
          </a:prstGeom>
        </p:spPr>
      </p:pic>
      <p:pic>
        <p:nvPicPr>
          <p:cNvPr id="6" name="Grafik 5" descr="Ein Bild, das Lampe, Boden, Gelände, Im Haus enthält.&#10;&#10;Automatisch generierte Beschreibung">
            <a:extLst>
              <a:ext uri="{FF2B5EF4-FFF2-40B4-BE49-F238E27FC236}">
                <a16:creationId xmlns:a16="http://schemas.microsoft.com/office/drawing/2014/main" id="{9E353FF7-6CB1-4B5A-83B2-84014F1BB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22250" y="3069115"/>
            <a:ext cx="3189349" cy="15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0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 err="1"/>
              <a:t>Wägezelle</a:t>
            </a:r>
            <a:r>
              <a:rPr lang="de-DE" dirty="0"/>
              <a:t> Joy-</a:t>
            </a:r>
            <a:r>
              <a:rPr lang="de-DE" dirty="0" err="1"/>
              <a:t>it</a:t>
            </a:r>
            <a:r>
              <a:rPr lang="de-DE" dirty="0"/>
              <a:t> SEN HX711-01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Messbereich von 1 kg</a:t>
            </a:r>
          </a:p>
          <a:p>
            <a:pPr lvl="1"/>
            <a:r>
              <a:rPr lang="de-DE" dirty="0"/>
              <a:t>preiswert</a:t>
            </a:r>
          </a:p>
          <a:p>
            <a:endParaRPr lang="de-DE" dirty="0"/>
          </a:p>
        </p:txBody>
      </p:sp>
      <p:pic>
        <p:nvPicPr>
          <p:cNvPr id="5" name="Inhaltsplatzhalter 1" descr="Ein Bild, das Pinsel, Im Haus, Werkzeug, Plastik enthält.&#10;&#10;Automatisch generierte Beschreibung">
            <a:extLst>
              <a:ext uri="{FF2B5EF4-FFF2-40B4-BE49-F238E27FC236}">
                <a16:creationId xmlns:a16="http://schemas.microsoft.com/office/drawing/2014/main" id="{8EC1BF76-E4F5-4727-8161-DD8D56B8C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61" y="3198480"/>
            <a:ext cx="3765721" cy="1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4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Messumformer ATO-LCTR-OA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18-30 V DC</a:t>
            </a:r>
          </a:p>
          <a:p>
            <a:pPr lvl="1"/>
            <a:r>
              <a:rPr lang="de-DE" dirty="0"/>
              <a:t>Einheitssignale </a:t>
            </a:r>
          </a:p>
          <a:p>
            <a:pPr lvl="1"/>
            <a:r>
              <a:rPr lang="de-DE" dirty="0"/>
              <a:t>wirtschaftlich</a:t>
            </a:r>
          </a:p>
          <a:p>
            <a:endParaRPr lang="de-DE" dirty="0"/>
          </a:p>
        </p:txBody>
      </p:sp>
      <p:pic>
        <p:nvPicPr>
          <p:cNvPr id="10" name="Inhaltsplatzhalter 1" descr="Ein Bild, das Text, Plastik, Elektronik, Elektrische Leitungen enthält.&#10;&#10;Automatisch generierte Beschreibung">
            <a:extLst>
              <a:ext uri="{FF2B5EF4-FFF2-40B4-BE49-F238E27FC236}">
                <a16:creationId xmlns:a16="http://schemas.microsoft.com/office/drawing/2014/main" id="{5C0CD5B1-8C5C-45AD-AD50-67C076B1B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17" y="2789193"/>
            <a:ext cx="4535123" cy="22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Ventil R Mini 510 Fa. RPE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Lebensmittelecht</a:t>
            </a:r>
          </a:p>
          <a:p>
            <a:pPr lvl="1"/>
            <a:r>
              <a:rPr lang="de-DE" dirty="0"/>
              <a:t>Preiswert 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1" descr="Ein Bild, das Haushaltsmittel, Zahnbürste, Behälter, Plastik enthält.&#10;&#10;Automatisch generierte Beschreibung">
            <a:extLst>
              <a:ext uri="{FF2B5EF4-FFF2-40B4-BE49-F238E27FC236}">
                <a16:creationId xmlns:a16="http://schemas.microsoft.com/office/drawing/2014/main" id="{17CE7F77-B610-463D-97EE-463393D328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7871" y="2591511"/>
            <a:ext cx="4693923" cy="22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2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Koppel-Relais Fa. Finder</a:t>
            </a:r>
          </a:p>
          <a:p>
            <a:endParaRPr lang="de-DE" dirty="0"/>
          </a:p>
          <a:p>
            <a:r>
              <a:rPr lang="de-DE" dirty="0"/>
              <a:t>Warum? </a:t>
            </a:r>
          </a:p>
          <a:p>
            <a:pPr lvl="1"/>
            <a:r>
              <a:rPr lang="de-DE" dirty="0"/>
              <a:t>24 V DC </a:t>
            </a:r>
          </a:p>
          <a:p>
            <a:pPr lvl="1"/>
            <a:r>
              <a:rPr lang="de-DE" dirty="0"/>
              <a:t>Montierung auf Hutschiene</a:t>
            </a:r>
          </a:p>
          <a:p>
            <a:pPr lvl="1"/>
            <a:r>
              <a:rPr lang="de-DE" dirty="0"/>
              <a:t>Zulässiger Schaltstrom von mindestens 2 A</a:t>
            </a:r>
          </a:p>
          <a:p>
            <a:endParaRPr lang="de-DE" dirty="0"/>
          </a:p>
        </p:txBody>
      </p:sp>
      <p:pic>
        <p:nvPicPr>
          <p:cNvPr id="5" name="Inhaltsplatzhalter 4" descr="Ein Bild, das Elektronik, Elektrische Leitungen, Schaltung, Kabel enthält.&#10;&#10;Automatisch generierte Beschreibung">
            <a:extLst>
              <a:ext uri="{FF2B5EF4-FFF2-40B4-BE49-F238E27FC236}">
                <a16:creationId xmlns:a16="http://schemas.microsoft.com/office/drawing/2014/main" id="{09B8DCC8-6834-414D-9E46-20A5D2DF0A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6788669" y="3158693"/>
            <a:ext cx="3541714" cy="17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Stromversorgung</a:t>
            </a:r>
          </a:p>
          <a:p>
            <a:r>
              <a:rPr lang="de-DE" dirty="0"/>
              <a:t>Siemens </a:t>
            </a:r>
            <a:r>
              <a:rPr lang="de-DE" dirty="0" err="1"/>
              <a:t>Sitop</a:t>
            </a:r>
            <a:r>
              <a:rPr lang="de-DE" dirty="0"/>
              <a:t> PSU 100L 24 V/5 A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Hutschiene</a:t>
            </a:r>
          </a:p>
          <a:p>
            <a:pPr lvl="1"/>
            <a:r>
              <a:rPr lang="de-DE" dirty="0"/>
              <a:t>Leistung</a:t>
            </a:r>
          </a:p>
          <a:p>
            <a:pPr lvl="1"/>
            <a:r>
              <a:rPr lang="de-DE" dirty="0"/>
              <a:t>Im Lager</a:t>
            </a:r>
          </a:p>
          <a:p>
            <a:endParaRPr lang="de-DE" dirty="0"/>
          </a:p>
        </p:txBody>
      </p:sp>
      <p:pic>
        <p:nvPicPr>
          <p:cNvPr id="5" name="Inhaltsplatzhalter 1" descr="Ein Bild, das Elektrische Leitungen, Kabel, Elektronik, Text enthält.&#10;&#10;Automatisch generierte Beschreibung">
            <a:extLst>
              <a:ext uri="{FF2B5EF4-FFF2-40B4-BE49-F238E27FC236}">
                <a16:creationId xmlns:a16="http://schemas.microsoft.com/office/drawing/2014/main" id="{975F7565-676E-4426-89C4-76C9B687AF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698" y="2249488"/>
            <a:ext cx="1722216" cy="3541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523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52AE5-E482-42B7-BA66-886A70B2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EAD43-0144-4908-9403-AD0763874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4149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1DAA8-D841-4542-9648-E262EE70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B0017-A14B-4FDD-861F-6A1562A67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Aufgabe</a:t>
            </a:r>
          </a:p>
          <a:p>
            <a:r>
              <a:rPr lang="de-DE" dirty="0"/>
              <a:t>Flüssigkeiten werden1,50 Meter hoch gefördert</a:t>
            </a:r>
          </a:p>
          <a:p>
            <a:r>
              <a:rPr lang="de-DE" dirty="0"/>
              <a:t>Lebensmittelechte Schläuche, Ventile und die Behälter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86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7E7A7-8982-4714-BAD0-72012C3A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1DAFFA-91A0-4CC8-9331-C9F670F4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Lösungskonzepte</a:t>
            </a:r>
          </a:p>
          <a:p>
            <a:r>
              <a:rPr lang="de-DE" dirty="0"/>
              <a:t>In jedem Behälter wird eine Pumpe installiert</a:t>
            </a:r>
          </a:p>
          <a:p>
            <a:r>
              <a:rPr lang="de-DE" dirty="0"/>
              <a:t>Die Druckluft, die zum Behälter geht, wird mit einem Ventil gesteuert</a:t>
            </a:r>
          </a:p>
          <a:p>
            <a:r>
              <a:rPr lang="de-DE" dirty="0"/>
              <a:t>Die Behälter steht ständig unter Druck und das Ventil schaltet den Produktstrom</a:t>
            </a:r>
          </a:p>
        </p:txBody>
      </p:sp>
    </p:spTree>
    <p:extLst>
      <p:ext uri="{BB962C8B-B14F-4D97-AF65-F5344CB8AC3E}">
        <p14:creationId xmlns:p14="http://schemas.microsoft.com/office/powerpoint/2010/main" val="2622573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A7E6A-C14F-4A36-A4F8-32FC7CC5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DB6E1F5-CBA7-4BE0-9F25-2B718EA4C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407" y="1694237"/>
            <a:ext cx="7057740" cy="48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B456B-3A88-443E-8173-847A3A6A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3503B-D545-4E0C-A4CC-CC0EB4CC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  <a:p>
            <a:r>
              <a:rPr lang="de-DE" dirty="0"/>
              <a:t>8. Das Programm</a:t>
            </a:r>
          </a:p>
          <a:p>
            <a:r>
              <a:rPr lang="de-DE" dirty="0"/>
              <a:t>9. Die Cocktails</a:t>
            </a:r>
          </a:p>
          <a:p>
            <a:r>
              <a:rPr lang="de-DE" dirty="0"/>
              <a:t>10. Funktionsvorführung</a:t>
            </a:r>
          </a:p>
          <a:p>
            <a:r>
              <a:rPr lang="de-DE" dirty="0"/>
              <a:t>11. Das Reinigungsprotokoll</a:t>
            </a:r>
          </a:p>
        </p:txBody>
      </p:sp>
    </p:spTree>
    <p:extLst>
      <p:ext uri="{BB962C8B-B14F-4D97-AF65-F5344CB8AC3E}">
        <p14:creationId xmlns:p14="http://schemas.microsoft.com/office/powerpoint/2010/main" val="63598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137D7-2114-491D-8AA9-46AA835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6AD18D-E72E-48F6-839D-5022F29CF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Erster Entwurf eines Zustandsgraphen:</a:t>
            </a:r>
          </a:p>
          <a:p>
            <a:r>
              <a:rPr lang="de-DE" dirty="0"/>
              <a:t>Wahl der Programmiersprache C</a:t>
            </a:r>
          </a:p>
          <a:p>
            <a:r>
              <a:rPr lang="de-DE" dirty="0"/>
              <a:t>Problem bei der Umsetzung des</a:t>
            </a:r>
          </a:p>
          <a:p>
            <a:pPr marL="0" indent="0">
              <a:buNone/>
            </a:pPr>
            <a:r>
              <a:rPr lang="de-DE" dirty="0"/>
              <a:t>Graphen</a:t>
            </a:r>
          </a:p>
          <a:p>
            <a:pPr lvl="1"/>
            <a:r>
              <a:rPr lang="de-DE" dirty="0"/>
              <a:t> Softbutton konnten nicht Seite</a:t>
            </a:r>
          </a:p>
          <a:p>
            <a:pPr marL="457200" lvl="1" indent="0">
              <a:buNone/>
            </a:pPr>
            <a:r>
              <a:rPr lang="de-DE" dirty="0"/>
              <a:t>wechseln und eine Variable setzen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544C88-E037-467E-AE53-7A3B2CBF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53" y="2249487"/>
            <a:ext cx="53435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3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0A826E-39E5-4AC8-AAB0-1D9B6DC9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17E1CF-4462-406D-B646-1C42184F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4737"/>
            <a:ext cx="9905999" cy="472440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Zweiter Versuch des Zustandsgraphen: </a:t>
            </a:r>
          </a:p>
          <a:p>
            <a:r>
              <a:rPr lang="de-DE" dirty="0"/>
              <a:t>Sehr vereinfacht, deshalb nicht so </a:t>
            </a:r>
          </a:p>
          <a:p>
            <a:pPr marL="0" indent="0">
              <a:buNone/>
            </a:pPr>
            <a:r>
              <a:rPr lang="de-DE" dirty="0"/>
              <a:t>Detailreich, aber funktional</a:t>
            </a:r>
          </a:p>
          <a:p>
            <a:r>
              <a:rPr lang="de-DE" dirty="0"/>
              <a:t>Leider habe ich nicht die Funktion</a:t>
            </a:r>
          </a:p>
          <a:p>
            <a:pPr marL="0" indent="0">
              <a:buNone/>
            </a:pPr>
            <a:r>
              <a:rPr lang="de-DE" dirty="0"/>
              <a:t>Zur Erstellung von Funktionen und Prozeduren</a:t>
            </a:r>
          </a:p>
          <a:p>
            <a:pPr marL="0" indent="0">
              <a:buNone/>
            </a:pPr>
            <a:r>
              <a:rPr lang="de-DE" dirty="0"/>
              <a:t>Gefunden, daher ist der Quellcode groß</a:t>
            </a:r>
          </a:p>
          <a:p>
            <a:r>
              <a:rPr lang="de-DE" dirty="0"/>
              <a:t>Weiteres Problem war, dass keine Schleifen</a:t>
            </a:r>
          </a:p>
          <a:p>
            <a:pPr marL="0" indent="0">
              <a:buNone/>
            </a:pPr>
            <a:r>
              <a:rPr lang="de-DE" dirty="0"/>
              <a:t>verwendet werden konnten, deshalb sind sehr </a:t>
            </a:r>
          </a:p>
          <a:p>
            <a:pPr marL="0" indent="0">
              <a:buNone/>
            </a:pPr>
            <a:r>
              <a:rPr lang="de-DE" dirty="0"/>
              <a:t>abstrakte </a:t>
            </a:r>
            <a:r>
              <a:rPr lang="de-DE" dirty="0" err="1"/>
              <a:t>if</a:t>
            </a:r>
            <a:r>
              <a:rPr lang="de-DE" dirty="0"/>
              <a:t>-Konstrukte entstanden, die aber</a:t>
            </a:r>
          </a:p>
          <a:p>
            <a:pPr marL="0" indent="0">
              <a:buNone/>
            </a:pPr>
            <a:r>
              <a:rPr lang="de-DE" dirty="0"/>
              <a:t>immer wieder kehren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8B4143-F7F6-436C-A953-000822B1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21" y="2039777"/>
            <a:ext cx="5213684" cy="3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75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59B1D-CB1A-4C8C-AD63-7D7174BE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283F3-084F-40DE-B561-C97E1E30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9" y="1732547"/>
            <a:ext cx="11764879" cy="491690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((!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ShotFertig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RButtonShot4 &amp;&amp; !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Nachfuellen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InLichtschranke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|| Zufall == 4){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OutVentil1 = 0; OutVentil2 = 0; OutVentil3 = 0; OutVentil4 = 1; OutVentil5 = 0; OutVentil6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OutVentil7 = 0; OutVentil8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OutLampeRot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OutLampeGruen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OutPumpe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OutMotorEis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InAnalogWaage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&gt;= 530)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OutVentil1 = 0; OutVentil2 = 0; OutVentil3 = 0; OutVentil4 = 0; OutVentil5 = 0; OutVentil6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OutVentil7 = 0; OutVentil8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OutLampeRot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OutLampeGruen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OutPumpe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OutMotorEis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ShotFertig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FuellstandB4 -= 530;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Zufall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Shot = 4;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7380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7186B-BAC2-44E8-BC1F-C39CCC03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9. Die Cocktails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755C7B-CAFD-4596-B38F-A5CD67852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626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207AD-930A-4D6E-82E9-46E50876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10. Funktionsvorführung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FA48B2-D255-45FB-BDF6-F48B66C3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389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46F5D-5313-4967-9AE5-C97FB18E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11. Das Reinigungsprotokoll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6E57D0-A963-47A4-A70A-959BF1728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17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C224A-646E-4491-ABCF-E8711DB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Aufgabenverteilung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2C11E-6CA7-4C2B-95F6-E29BA6CE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1095"/>
            <a:ext cx="9905999" cy="4724400"/>
          </a:xfrm>
        </p:spPr>
        <p:txBody>
          <a:bodyPr>
            <a:normAutofit/>
          </a:bodyPr>
          <a:lstStyle/>
          <a:p>
            <a:r>
              <a:rPr lang="de-DE" dirty="0"/>
              <a:t>Im Projekt hat jeder viele verschiedene Aufgaben übernommen</a:t>
            </a:r>
          </a:p>
          <a:p>
            <a:r>
              <a:rPr lang="de-DE" dirty="0"/>
              <a:t>Jeder hatte einen Aufgabenteil, den er besonders betreut hat</a:t>
            </a:r>
          </a:p>
          <a:p>
            <a:r>
              <a:rPr lang="de-DE" dirty="0"/>
              <a:t>Max </a:t>
            </a:r>
            <a:r>
              <a:rPr lang="de-DE" dirty="0" err="1"/>
              <a:t>Vinzens</a:t>
            </a:r>
            <a:r>
              <a:rPr lang="de-DE" dirty="0"/>
              <a:t>: Pneumatik</a:t>
            </a:r>
          </a:p>
          <a:p>
            <a:r>
              <a:rPr lang="de-DE" dirty="0"/>
              <a:t>Aicha El </a:t>
            </a:r>
            <a:r>
              <a:rPr lang="de-DE" dirty="0" err="1"/>
              <a:t>Goufri</a:t>
            </a:r>
            <a:r>
              <a:rPr lang="de-DE" dirty="0"/>
              <a:t>: Elektrik</a:t>
            </a:r>
          </a:p>
          <a:p>
            <a:r>
              <a:rPr lang="de-DE" dirty="0" err="1"/>
              <a:t>Huy</a:t>
            </a:r>
            <a:r>
              <a:rPr lang="de-DE" dirty="0"/>
              <a:t> Phan: Sensorik und Aktorik</a:t>
            </a:r>
          </a:p>
          <a:p>
            <a:r>
              <a:rPr lang="de-DE" dirty="0"/>
              <a:t>Elvira Lüders: Design und Gehäuse</a:t>
            </a:r>
          </a:p>
          <a:p>
            <a:r>
              <a:rPr lang="de-DE" dirty="0"/>
              <a:t>Benjamin Schulze: Eis und 3D-Druck</a:t>
            </a:r>
          </a:p>
          <a:p>
            <a:r>
              <a:rPr lang="de-DE" dirty="0"/>
              <a:t>Leon Arnecke: SPS-Programmierung</a:t>
            </a:r>
          </a:p>
        </p:txBody>
      </p:sp>
    </p:spTree>
    <p:extLst>
      <p:ext uri="{BB962C8B-B14F-4D97-AF65-F5344CB8AC3E}">
        <p14:creationId xmlns:p14="http://schemas.microsoft.com/office/powerpoint/2010/main" val="123660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05D65-2505-4CAF-A528-4A4C6476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Das Gehäuse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B4666-0E8F-4E5D-88D4-9F0660011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Art Quader als Grundform</a:t>
            </a:r>
          </a:p>
          <a:p>
            <a:r>
              <a:rPr lang="de-DE" dirty="0"/>
              <a:t>Profilschienen aus Aluminium als Grundskelett</a:t>
            </a:r>
          </a:p>
          <a:p>
            <a:pPr lvl="1"/>
            <a:r>
              <a:rPr lang="de-DE" dirty="0"/>
              <a:t>zur Befestigung von u.a. der </a:t>
            </a:r>
            <a:r>
              <a:rPr lang="de-DE" dirty="0" err="1"/>
              <a:t>Wägezelle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5CF77E-D6FC-4AA1-9160-B11C621AE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6" b="788"/>
          <a:stretch/>
        </p:blipFill>
        <p:spPr>
          <a:xfrm>
            <a:off x="7273643" y="618518"/>
            <a:ext cx="3773768" cy="56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0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69685-2B04-45EA-8864-3E94249D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Das Gehäuse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D8FB3-BF3A-4B42-B0BD-8440EA867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16" y="2249487"/>
            <a:ext cx="10584195" cy="3541714"/>
          </a:xfrm>
        </p:spPr>
        <p:txBody>
          <a:bodyPr/>
          <a:lstStyle/>
          <a:p>
            <a:r>
              <a:rPr lang="de-DE" dirty="0"/>
              <a:t>Holzplatten als Außenwände</a:t>
            </a:r>
          </a:p>
          <a:p>
            <a:pPr lvl="1"/>
            <a:r>
              <a:rPr lang="de-DE" dirty="0"/>
              <a:t>Vorderseite mit Öffnung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Ort zum Befüllen der Getränke</a:t>
            </a:r>
          </a:p>
          <a:p>
            <a:pPr lvl="1"/>
            <a:r>
              <a:rPr lang="de-DE" dirty="0"/>
              <a:t>Rückseite mit zahlreichen Löchern </a:t>
            </a:r>
          </a:p>
          <a:p>
            <a:pPr marL="457200" lvl="1" indent="0">
              <a:buNone/>
            </a:pPr>
            <a:r>
              <a:rPr lang="de-DE" dirty="0"/>
              <a:t>und Bohrungen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Befestigen der Elektronik</a:t>
            </a:r>
          </a:p>
          <a:p>
            <a:r>
              <a:rPr lang="de-DE" dirty="0"/>
              <a:t>Trennwand aus Holz</a:t>
            </a:r>
          </a:p>
          <a:p>
            <a:pPr lvl="1"/>
            <a:r>
              <a:rPr lang="de-DE" dirty="0"/>
              <a:t>schützt Elektronik vor Flüssigkeiten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B6A81D-4EB7-47A8-8C8A-2DF746BE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r="14369"/>
          <a:stretch/>
        </p:blipFill>
        <p:spPr>
          <a:xfrm>
            <a:off x="7711087" y="394656"/>
            <a:ext cx="3336324" cy="60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9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427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Eisdosierer</a:t>
            </a:r>
          </a:p>
        </p:txBody>
      </p:sp>
    </p:spTree>
    <p:extLst>
      <p:ext uri="{BB962C8B-B14F-4D97-AF65-F5344CB8AC3E}">
        <p14:creationId xmlns:p14="http://schemas.microsoft.com/office/powerpoint/2010/main" val="158490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3ECE2-7B2D-7EFF-6B72-6415ABA1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Bestandteile</a:t>
            </a:r>
            <a:endParaRPr lang="en-GB" dirty="0"/>
          </a:p>
        </p:txBody>
      </p:sp>
      <p:pic>
        <p:nvPicPr>
          <p:cNvPr id="5" name="Inhaltsplatzhalter 4" descr="Ein Bild, das Screenshot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CD068A94-AACB-51B4-8F0E-644DA3B17B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83621" y="1572857"/>
            <a:ext cx="6639968" cy="4920017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62B2D6-DF0D-C76D-D1A4-A8C41EBD121E}"/>
              </a:ext>
            </a:extLst>
          </p:cNvPr>
          <p:cNvSpPr txBox="1"/>
          <p:nvPr/>
        </p:nvSpPr>
        <p:spPr>
          <a:xfrm>
            <a:off x="1195754" y="2391508"/>
            <a:ext cx="278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Eis-Aufbewahrungsbehälter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F5E609-5B19-BD16-86CB-BA2DE0002EA6}"/>
              </a:ext>
            </a:extLst>
          </p:cNvPr>
          <p:cNvSpPr txBox="1"/>
          <p:nvPr/>
        </p:nvSpPr>
        <p:spPr>
          <a:xfrm>
            <a:off x="1195754" y="3848200"/>
            <a:ext cx="144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Dosiereinheit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9097A2-C242-EEF2-9FEB-0D3C6ED18D6C}"/>
              </a:ext>
            </a:extLst>
          </p:cNvPr>
          <p:cNvSpPr txBox="1"/>
          <p:nvPr/>
        </p:nvSpPr>
        <p:spPr>
          <a:xfrm>
            <a:off x="1195754" y="4935560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Ausgangstrichter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CC2F823-ADB4-B58F-9096-0A941B4F96B2}"/>
              </a:ext>
            </a:extLst>
          </p:cNvPr>
          <p:cNvSpPr txBox="1"/>
          <p:nvPr/>
        </p:nvSpPr>
        <p:spPr>
          <a:xfrm>
            <a:off x="1195754" y="5512904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Spritzschutz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647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860</Words>
  <Application>Microsoft Office PowerPoint</Application>
  <PresentationFormat>Breitbild</PresentationFormat>
  <Paragraphs>203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Courier New</vt:lpstr>
      <vt:lpstr>Trebuchet MS</vt:lpstr>
      <vt:lpstr>Tw Cen MT</vt:lpstr>
      <vt:lpstr>Wingdings</vt:lpstr>
      <vt:lpstr>Schaltkreis</vt:lpstr>
      <vt:lpstr>Präsentation Cocktailmaschine</vt:lpstr>
      <vt:lpstr>Gliederung</vt:lpstr>
      <vt:lpstr>Gliederung</vt:lpstr>
      <vt:lpstr>1. Aufgabenverteilung</vt:lpstr>
      <vt:lpstr>2. Das Gehäuse</vt:lpstr>
      <vt:lpstr>2. Das Gehäuse</vt:lpstr>
      <vt:lpstr>3. Der 3D-Druck</vt:lpstr>
      <vt:lpstr>3. Der 3D-Druck</vt:lpstr>
      <vt:lpstr>Bestandteile</vt:lpstr>
      <vt:lpstr>Aufgetretene Probleme und Fehler</vt:lpstr>
      <vt:lpstr>4. Die Gestaltung</vt:lpstr>
      <vt:lpstr>4. Die Gestaltung</vt:lpstr>
      <vt:lpstr>4. Die Gestaltung</vt:lpstr>
      <vt:lpstr>4. Die Gestaltung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6. Die Verkabelung</vt:lpstr>
      <vt:lpstr>7. Die Verschlauchung</vt:lpstr>
      <vt:lpstr>7. Die Verschlauchung</vt:lpstr>
      <vt:lpstr>7. Die Verschlauchung</vt:lpstr>
      <vt:lpstr>8. Das Programm</vt:lpstr>
      <vt:lpstr>8. Das Programm</vt:lpstr>
      <vt:lpstr>8. Das Programm</vt:lpstr>
      <vt:lpstr>9. Die Cocktails</vt:lpstr>
      <vt:lpstr>10. Funktionsvorführung</vt:lpstr>
      <vt:lpstr>11. Das Reinigungsprotokoll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Cocktailmaschine</dc:title>
  <dc:creator>Leon</dc:creator>
  <cp:lastModifiedBy>Leon Arnecke</cp:lastModifiedBy>
  <cp:revision>13</cp:revision>
  <dcterms:created xsi:type="dcterms:W3CDTF">2023-09-21T18:33:58Z</dcterms:created>
  <dcterms:modified xsi:type="dcterms:W3CDTF">2023-09-22T11:36:05Z</dcterms:modified>
</cp:coreProperties>
</file>